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81" d="100"/>
          <a:sy n="81" d="100"/>
        </p:scale>
        <p:origin x="6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10/8/2024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08F8-2C67-0FEB-B237-46E9BB69D847}"/>
              </a:ext>
            </a:extLst>
          </p:cNvPr>
          <p:cNvSpPr>
            <a:spLocks noGrp="1"/>
          </p:cNvSpPr>
          <p:nvPr>
            <p:ph type="ctrTitle"/>
          </p:nvPr>
        </p:nvSpPr>
        <p:spPr>
          <a:xfrm>
            <a:off x="5252719" y="1066801"/>
            <a:ext cx="6431281" cy="3318930"/>
          </a:xfrm>
        </p:spPr>
        <p:txBody>
          <a:bodyPr>
            <a:normAutofit/>
          </a:bodyPr>
          <a:lstStyle/>
          <a:p>
            <a:r>
              <a:rPr lang="en-US" b="1" dirty="0"/>
              <a:t>SQL: Data Manipulation and Definition Language</a:t>
            </a:r>
            <a:br>
              <a:rPr lang="en-US" b="1" dirty="0"/>
            </a:br>
            <a:endParaRPr lang="en-IN" dirty="0"/>
          </a:p>
        </p:txBody>
      </p:sp>
      <p:sp>
        <p:nvSpPr>
          <p:cNvPr id="3" name="Subtitle 2">
            <a:extLst>
              <a:ext uri="{FF2B5EF4-FFF2-40B4-BE49-F238E27FC236}">
                <a16:creationId xmlns:a16="http://schemas.microsoft.com/office/drawing/2014/main" id="{B30736A8-B90C-5DDD-D908-059C557FF7F9}"/>
              </a:ext>
            </a:extLst>
          </p:cNvPr>
          <p:cNvSpPr>
            <a:spLocks noGrp="1"/>
          </p:cNvSpPr>
          <p:nvPr>
            <p:ph type="subTitle" idx="1"/>
          </p:nvPr>
        </p:nvSpPr>
        <p:spPr>
          <a:xfrm>
            <a:off x="3962398" y="3840480"/>
            <a:ext cx="7934961" cy="2255520"/>
          </a:xfrm>
        </p:spPr>
        <p:txBody>
          <a:bodyPr/>
          <a:lstStyle/>
          <a:p>
            <a:r>
              <a:rPr lang="en-US" sz="2400" dirty="0"/>
              <a:t>SQL is a powerful language for managing and manipulating data. It's widely used in databases across industries, from finance to healthcare.</a:t>
            </a:r>
          </a:p>
          <a:p>
            <a:endParaRPr lang="en-IN" dirty="0"/>
          </a:p>
        </p:txBody>
      </p:sp>
      <p:pic>
        <p:nvPicPr>
          <p:cNvPr id="5" name="Picture 4">
            <a:extLst>
              <a:ext uri="{FF2B5EF4-FFF2-40B4-BE49-F238E27FC236}">
                <a16:creationId xmlns:a16="http://schemas.microsoft.com/office/drawing/2014/main" id="{8A0B196D-3959-11F0-AF7B-D66634B5CB0F}"/>
              </a:ext>
            </a:extLst>
          </p:cNvPr>
          <p:cNvPicPr>
            <a:picLocks noChangeAspect="1"/>
          </p:cNvPicPr>
          <p:nvPr/>
        </p:nvPicPr>
        <p:blipFill>
          <a:blip r:embed="rId4"/>
          <a:stretch>
            <a:fillRect/>
          </a:stretch>
        </p:blipFill>
        <p:spPr>
          <a:xfrm>
            <a:off x="652780" y="853441"/>
            <a:ext cx="4762500" cy="2763520"/>
          </a:xfrm>
          <a:prstGeom prst="rect">
            <a:avLst/>
          </a:prstGeom>
        </p:spPr>
      </p:pic>
      <p:pic>
        <p:nvPicPr>
          <p:cNvPr id="7" name="Audio 6">
            <a:hlinkClick r:id="" action="ppaction://media"/>
            <a:extLst>
              <a:ext uri="{FF2B5EF4-FFF2-40B4-BE49-F238E27FC236}">
                <a16:creationId xmlns:a16="http://schemas.microsoft.com/office/drawing/2014/main" id="{BD2B4C6D-3B9A-3FEE-CAF7-7B1B8498F5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71395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2978">
        <p15:prstTrans prst="crush"/>
      </p:transition>
    </mc:Choice>
    <mc:Fallback xmlns="">
      <p:transition spd="slow" advTm="129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41D0-1D04-B558-2575-0445F799A195}"/>
              </a:ext>
            </a:extLst>
          </p:cNvPr>
          <p:cNvSpPr>
            <a:spLocks noGrp="1"/>
          </p:cNvSpPr>
          <p:nvPr>
            <p:ph type="title"/>
          </p:nvPr>
        </p:nvSpPr>
        <p:spPr>
          <a:xfrm>
            <a:off x="685801" y="609600"/>
            <a:ext cx="10131425" cy="3992880"/>
          </a:xfrm>
        </p:spPr>
        <p:txBody>
          <a:bodyPr>
            <a:normAutofit/>
          </a:bodyPr>
          <a:lstStyle/>
          <a:p>
            <a:pPr algn="ctr"/>
            <a:r>
              <a:rPr lang="en-IN" sz="6000" dirty="0"/>
              <a:t>THANK YOU</a:t>
            </a:r>
          </a:p>
        </p:txBody>
      </p:sp>
      <p:sp>
        <p:nvSpPr>
          <p:cNvPr id="3" name="Content Placeholder 2">
            <a:extLst>
              <a:ext uri="{FF2B5EF4-FFF2-40B4-BE49-F238E27FC236}">
                <a16:creationId xmlns:a16="http://schemas.microsoft.com/office/drawing/2014/main" id="{443BF45C-6AFF-BCF1-6FA4-11BDBA49283A}"/>
              </a:ext>
            </a:extLst>
          </p:cNvPr>
          <p:cNvSpPr>
            <a:spLocks noGrp="1"/>
          </p:cNvSpPr>
          <p:nvPr>
            <p:ph idx="1"/>
          </p:nvPr>
        </p:nvSpPr>
        <p:spPr>
          <a:xfrm>
            <a:off x="4074160" y="5283200"/>
            <a:ext cx="7772400" cy="965200"/>
          </a:xfrm>
        </p:spPr>
        <p:txBody>
          <a:bodyPr>
            <a:noAutofit/>
          </a:bodyPr>
          <a:lstStyle/>
          <a:p>
            <a:r>
              <a:rPr lang="en-IN" sz="4000" dirty="0"/>
              <a:t>BY BADUGU NAMRATHA JACINTHA</a:t>
            </a:r>
          </a:p>
          <a:p>
            <a:r>
              <a:rPr lang="en-IN" sz="4000" dirty="0"/>
              <a:t>23071A7206</a:t>
            </a:r>
          </a:p>
        </p:txBody>
      </p:sp>
      <p:pic>
        <p:nvPicPr>
          <p:cNvPr id="4" name="Audio 3">
            <a:hlinkClick r:id="" action="ppaction://media"/>
            <a:extLst>
              <a:ext uri="{FF2B5EF4-FFF2-40B4-BE49-F238E27FC236}">
                <a16:creationId xmlns:a16="http://schemas.microsoft.com/office/drawing/2014/main" id="{87328246-871A-9DFA-D6A9-A5228B85CFB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83203228"/>
      </p:ext>
    </p:extLst>
  </p:cSld>
  <p:clrMapOvr>
    <a:masterClrMapping/>
  </p:clrMapOvr>
  <mc:AlternateContent xmlns:mc="http://schemas.openxmlformats.org/markup-compatibility/2006" xmlns:p14="http://schemas.microsoft.com/office/powerpoint/2010/main">
    <mc:Choice Requires="p14">
      <p:transition spd="slow" p14:dur="3400" advTm="5516">
        <p14:reveal/>
      </p:transition>
    </mc:Choice>
    <mc:Fallback xmlns="">
      <p:transition spd="slow" advTm="55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993A-91E2-30B9-E793-EEB221687AE9}"/>
              </a:ext>
            </a:extLst>
          </p:cNvPr>
          <p:cNvSpPr>
            <a:spLocks noGrp="1"/>
          </p:cNvSpPr>
          <p:nvPr>
            <p:ph type="title"/>
          </p:nvPr>
        </p:nvSpPr>
        <p:spPr/>
        <p:txBody>
          <a:bodyPr>
            <a:normAutofit fontScale="90000"/>
          </a:bodyPr>
          <a:lstStyle/>
          <a:p>
            <a:pPr algn="ctr"/>
            <a:br>
              <a:rPr lang="en-US" b="1" dirty="0"/>
            </a:br>
            <a:r>
              <a:rPr lang="en-IN" sz="6000" b="1" dirty="0"/>
              <a:t>What is SQL?</a:t>
            </a:r>
            <a:br>
              <a:rPr lang="en-IN" b="1" dirty="0"/>
            </a:br>
            <a:endParaRPr lang="en-IN" dirty="0"/>
          </a:p>
        </p:txBody>
      </p:sp>
      <p:sp>
        <p:nvSpPr>
          <p:cNvPr id="3" name="Content Placeholder 2">
            <a:extLst>
              <a:ext uri="{FF2B5EF4-FFF2-40B4-BE49-F238E27FC236}">
                <a16:creationId xmlns:a16="http://schemas.microsoft.com/office/drawing/2014/main" id="{69A6CD7D-B265-419A-57E4-88AAF0266E20}"/>
              </a:ext>
            </a:extLst>
          </p:cNvPr>
          <p:cNvSpPr>
            <a:spLocks noGrp="1"/>
          </p:cNvSpPr>
          <p:nvPr>
            <p:ph idx="1"/>
          </p:nvPr>
        </p:nvSpPr>
        <p:spPr>
          <a:xfrm>
            <a:off x="685802" y="2142067"/>
            <a:ext cx="7377544" cy="3649133"/>
          </a:xfrm>
        </p:spPr>
        <p:txBody>
          <a:bodyPr/>
          <a:lstStyle/>
          <a:p>
            <a:r>
              <a:rPr lang="en-US" b="1" dirty="0"/>
              <a:t>Structured Query Language</a:t>
            </a:r>
          </a:p>
          <a:p>
            <a:r>
              <a:rPr lang="en-US" dirty="0"/>
              <a:t>SQL, short for Structured Query Language, is a standard computer language used for accessing and managing data in relational databases.</a:t>
            </a:r>
          </a:p>
          <a:p>
            <a:r>
              <a:rPr lang="en-US" b="1" dirty="0"/>
              <a:t>Interacting with Data</a:t>
            </a:r>
          </a:p>
          <a:p>
            <a:r>
              <a:rPr lang="en-US" dirty="0"/>
              <a:t>It enables users to retrieve, insert, update, and delete data from tables, as well as create, alter, and drop database objects.</a:t>
            </a:r>
          </a:p>
          <a:p>
            <a:endParaRPr lang="en-IN" dirty="0"/>
          </a:p>
        </p:txBody>
      </p:sp>
      <p:pic>
        <p:nvPicPr>
          <p:cNvPr id="5" name="Picture 4">
            <a:extLst>
              <a:ext uri="{FF2B5EF4-FFF2-40B4-BE49-F238E27FC236}">
                <a16:creationId xmlns:a16="http://schemas.microsoft.com/office/drawing/2014/main" id="{A2F43FC5-E4DC-C969-1D6C-D08E5AFD3ACF}"/>
              </a:ext>
            </a:extLst>
          </p:cNvPr>
          <p:cNvPicPr>
            <a:picLocks noChangeAspect="1"/>
          </p:cNvPicPr>
          <p:nvPr/>
        </p:nvPicPr>
        <p:blipFill>
          <a:blip r:embed="rId4"/>
          <a:stretch>
            <a:fillRect/>
          </a:stretch>
        </p:blipFill>
        <p:spPr>
          <a:xfrm>
            <a:off x="8290560" y="1920239"/>
            <a:ext cx="3647440" cy="3789681"/>
          </a:xfrm>
          <a:prstGeom prst="rect">
            <a:avLst/>
          </a:prstGeom>
        </p:spPr>
      </p:pic>
      <p:pic>
        <p:nvPicPr>
          <p:cNvPr id="6" name="Audio 5">
            <a:hlinkClick r:id="" action="ppaction://media"/>
            <a:extLst>
              <a:ext uri="{FF2B5EF4-FFF2-40B4-BE49-F238E27FC236}">
                <a16:creationId xmlns:a16="http://schemas.microsoft.com/office/drawing/2014/main" id="{C018A8BD-A3DD-1939-3AFC-FF77228B6F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00197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8224">
        <p15:prstTrans prst="airplane"/>
      </p:transition>
    </mc:Choice>
    <mc:Fallback xmlns="">
      <p:transition spd="slow" advTm="182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10C1-F508-19CE-032D-88D5A31BDA76}"/>
              </a:ext>
            </a:extLst>
          </p:cNvPr>
          <p:cNvSpPr>
            <a:spLocks noGrp="1"/>
          </p:cNvSpPr>
          <p:nvPr>
            <p:ph type="title"/>
          </p:nvPr>
        </p:nvSpPr>
        <p:spPr/>
        <p:txBody>
          <a:bodyPr/>
          <a:lstStyle/>
          <a:p>
            <a:pPr algn="ctr"/>
            <a:r>
              <a:rPr lang="en-IN" b="1" dirty="0"/>
              <a:t>Data Manipulation Language (DML)</a:t>
            </a:r>
            <a:br>
              <a:rPr lang="en-IN" b="1" dirty="0"/>
            </a:br>
            <a:endParaRPr lang="en-IN" dirty="0"/>
          </a:p>
        </p:txBody>
      </p:sp>
      <p:sp>
        <p:nvSpPr>
          <p:cNvPr id="3" name="Content Placeholder 2">
            <a:extLst>
              <a:ext uri="{FF2B5EF4-FFF2-40B4-BE49-F238E27FC236}">
                <a16:creationId xmlns:a16="http://schemas.microsoft.com/office/drawing/2014/main" id="{2E670513-7805-17BD-6D3D-49FCF78E1362}"/>
              </a:ext>
            </a:extLst>
          </p:cNvPr>
          <p:cNvSpPr>
            <a:spLocks noGrp="1"/>
          </p:cNvSpPr>
          <p:nvPr>
            <p:ph idx="1"/>
          </p:nvPr>
        </p:nvSpPr>
        <p:spPr/>
        <p:txBody>
          <a:bodyPr/>
          <a:lstStyle/>
          <a:p>
            <a:r>
              <a:rPr lang="en-US" sz="2000" b="1" dirty="0"/>
              <a:t>Modifying Data</a:t>
            </a:r>
          </a:p>
          <a:p>
            <a:r>
              <a:rPr lang="en-US" sz="2000" dirty="0"/>
              <a:t>DML commands are used to change data within a database. It's all about working with existing data.</a:t>
            </a:r>
          </a:p>
          <a:p>
            <a:r>
              <a:rPr lang="en-US" sz="2000" b="1" dirty="0"/>
              <a:t>Common Operations</a:t>
            </a:r>
          </a:p>
          <a:p>
            <a:r>
              <a:rPr lang="en-US" sz="2000" dirty="0"/>
              <a:t>The most common DML commands include SELECT, INSERT, UPDATE, and DELETE, which correspond to retrieving, adding, modifying, and removing data.</a:t>
            </a:r>
          </a:p>
          <a:p>
            <a:endParaRPr lang="en-IN" dirty="0"/>
          </a:p>
        </p:txBody>
      </p:sp>
      <p:pic>
        <p:nvPicPr>
          <p:cNvPr id="4" name="Audio 3">
            <a:hlinkClick r:id="" action="ppaction://media"/>
            <a:extLst>
              <a:ext uri="{FF2B5EF4-FFF2-40B4-BE49-F238E27FC236}">
                <a16:creationId xmlns:a16="http://schemas.microsoft.com/office/drawing/2014/main" id="{6BDADA4A-F0DA-BF22-0B92-24DDEBDB427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74625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1050">
        <p159:morph option="byObject"/>
      </p:transition>
    </mc:Choice>
    <mc:Fallback xmlns="">
      <p:transition spd="slow" advTm="41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9EAD-DA2C-EDDF-CB3D-2FF51C4342F1}"/>
              </a:ext>
            </a:extLst>
          </p:cNvPr>
          <p:cNvSpPr>
            <a:spLocks noGrp="1"/>
          </p:cNvSpPr>
          <p:nvPr>
            <p:ph type="title"/>
          </p:nvPr>
        </p:nvSpPr>
        <p:spPr/>
        <p:txBody>
          <a:bodyPr/>
          <a:lstStyle/>
          <a:p>
            <a:pPr algn="ctr"/>
            <a:r>
              <a:rPr lang="en-IN" b="1" dirty="0"/>
              <a:t>SELECT, INSERT, UPDATE, DELETE</a:t>
            </a:r>
            <a:br>
              <a:rPr lang="en-IN" b="1" dirty="0"/>
            </a:br>
            <a:endParaRPr lang="en-IN" dirty="0"/>
          </a:p>
        </p:txBody>
      </p:sp>
      <p:graphicFrame>
        <p:nvGraphicFramePr>
          <p:cNvPr id="4" name="Content Placeholder 3">
            <a:extLst>
              <a:ext uri="{FF2B5EF4-FFF2-40B4-BE49-F238E27FC236}">
                <a16:creationId xmlns:a16="http://schemas.microsoft.com/office/drawing/2014/main" id="{89CAA747-E20F-8779-BC88-5082A4317F3B}"/>
              </a:ext>
            </a:extLst>
          </p:cNvPr>
          <p:cNvGraphicFramePr>
            <a:graphicFrameLocks noGrp="1"/>
          </p:cNvGraphicFramePr>
          <p:nvPr>
            <p:ph idx="1"/>
            <p:extLst>
              <p:ext uri="{D42A27DB-BD31-4B8C-83A1-F6EECF244321}">
                <p14:modId xmlns:p14="http://schemas.microsoft.com/office/powerpoint/2010/main" val="1995403847"/>
              </p:ext>
            </p:extLst>
          </p:nvPr>
        </p:nvGraphicFramePr>
        <p:xfrm>
          <a:off x="2086495" y="1479665"/>
          <a:ext cx="9085810" cy="4646816"/>
        </p:xfrm>
        <a:graphic>
          <a:graphicData uri="http://schemas.openxmlformats.org/drawingml/2006/table">
            <a:tbl>
              <a:tblPr/>
              <a:tblGrid>
                <a:gridCol w="3417007">
                  <a:extLst>
                    <a:ext uri="{9D8B030D-6E8A-4147-A177-3AD203B41FA5}">
                      <a16:colId xmlns:a16="http://schemas.microsoft.com/office/drawing/2014/main" val="4140842650"/>
                    </a:ext>
                  </a:extLst>
                </a:gridCol>
                <a:gridCol w="5668803">
                  <a:extLst>
                    <a:ext uri="{9D8B030D-6E8A-4147-A177-3AD203B41FA5}">
                      <a16:colId xmlns:a16="http://schemas.microsoft.com/office/drawing/2014/main" val="3938174636"/>
                    </a:ext>
                  </a:extLst>
                </a:gridCol>
              </a:tblGrid>
              <a:tr h="1161704">
                <a:tc>
                  <a:txBody>
                    <a:bodyPr/>
                    <a:lstStyle/>
                    <a:p>
                      <a:r>
                        <a:rPr lang="en-IN" sz="1800" dirty="0">
                          <a:solidFill>
                            <a:schemeClr val="tx1"/>
                          </a:solidFill>
                        </a:rPr>
                        <a:t>SELECT</a:t>
                      </a:r>
                    </a:p>
                  </a:txBody>
                  <a:tcPr anchor="ctr">
                    <a:lnL>
                      <a:noFill/>
                    </a:lnL>
                    <a:lnR>
                      <a:noFill/>
                    </a:lnR>
                    <a:lnT>
                      <a:noFill/>
                    </a:lnT>
                    <a:lnB>
                      <a:noFill/>
                    </a:lnB>
                    <a:noFill/>
                  </a:tcPr>
                </a:tc>
                <a:tc>
                  <a:txBody>
                    <a:bodyPr/>
                    <a:lstStyle/>
                    <a:p>
                      <a:r>
                        <a:rPr lang="en-US" sz="1800" dirty="0"/>
                        <a:t>Retrieve data from a table</a:t>
                      </a:r>
                    </a:p>
                  </a:txBody>
                  <a:tcPr anchor="ctr">
                    <a:lnL>
                      <a:noFill/>
                    </a:lnL>
                    <a:lnR>
                      <a:noFill/>
                    </a:lnR>
                    <a:lnT>
                      <a:noFill/>
                    </a:lnT>
                    <a:lnB>
                      <a:noFill/>
                    </a:lnB>
                    <a:noFill/>
                  </a:tcPr>
                </a:tc>
                <a:extLst>
                  <a:ext uri="{0D108BD9-81ED-4DB2-BD59-A6C34878D82A}">
                    <a16:rowId xmlns:a16="http://schemas.microsoft.com/office/drawing/2014/main" val="3629499216"/>
                  </a:ext>
                </a:extLst>
              </a:tr>
              <a:tr h="1161704">
                <a:tc>
                  <a:txBody>
                    <a:bodyPr/>
                    <a:lstStyle/>
                    <a:p>
                      <a:r>
                        <a:rPr lang="en-IN" sz="1800" dirty="0"/>
                        <a:t>INSERT</a:t>
                      </a:r>
                    </a:p>
                  </a:txBody>
                  <a:tcPr anchor="ctr">
                    <a:lnL>
                      <a:noFill/>
                    </a:lnL>
                    <a:lnR>
                      <a:noFill/>
                    </a:lnR>
                    <a:lnT>
                      <a:noFill/>
                    </a:lnT>
                    <a:lnB>
                      <a:noFill/>
                    </a:lnB>
                    <a:noFill/>
                  </a:tcPr>
                </a:tc>
                <a:tc>
                  <a:txBody>
                    <a:bodyPr/>
                    <a:lstStyle/>
                    <a:p>
                      <a:r>
                        <a:rPr lang="en-US" sz="1800"/>
                        <a:t>Add new rows to a table</a:t>
                      </a:r>
                    </a:p>
                  </a:txBody>
                  <a:tcPr anchor="ctr">
                    <a:lnL>
                      <a:noFill/>
                    </a:lnL>
                    <a:lnR>
                      <a:noFill/>
                    </a:lnR>
                    <a:lnT>
                      <a:noFill/>
                    </a:lnT>
                    <a:lnB>
                      <a:noFill/>
                    </a:lnB>
                    <a:noFill/>
                  </a:tcPr>
                </a:tc>
                <a:extLst>
                  <a:ext uri="{0D108BD9-81ED-4DB2-BD59-A6C34878D82A}">
                    <a16:rowId xmlns:a16="http://schemas.microsoft.com/office/drawing/2014/main" val="1107383026"/>
                  </a:ext>
                </a:extLst>
              </a:tr>
              <a:tr h="1161704">
                <a:tc>
                  <a:txBody>
                    <a:bodyPr/>
                    <a:lstStyle/>
                    <a:p>
                      <a:r>
                        <a:rPr lang="en-IN" sz="1800" dirty="0"/>
                        <a:t>UPDATE</a:t>
                      </a:r>
                    </a:p>
                  </a:txBody>
                  <a:tcPr anchor="ctr">
                    <a:lnL>
                      <a:noFill/>
                    </a:lnL>
                    <a:lnR>
                      <a:noFill/>
                    </a:lnR>
                    <a:lnT>
                      <a:noFill/>
                    </a:lnT>
                    <a:lnB>
                      <a:noFill/>
                    </a:lnB>
                    <a:noFill/>
                  </a:tcPr>
                </a:tc>
                <a:tc>
                  <a:txBody>
                    <a:bodyPr/>
                    <a:lstStyle/>
                    <a:p>
                      <a:r>
                        <a:rPr lang="en-US" sz="1800"/>
                        <a:t>Modify existing data in a table</a:t>
                      </a:r>
                    </a:p>
                  </a:txBody>
                  <a:tcPr anchor="ctr">
                    <a:lnL>
                      <a:noFill/>
                    </a:lnL>
                    <a:lnR>
                      <a:noFill/>
                    </a:lnR>
                    <a:lnT>
                      <a:noFill/>
                    </a:lnT>
                    <a:lnB>
                      <a:noFill/>
                    </a:lnB>
                    <a:noFill/>
                  </a:tcPr>
                </a:tc>
                <a:extLst>
                  <a:ext uri="{0D108BD9-81ED-4DB2-BD59-A6C34878D82A}">
                    <a16:rowId xmlns:a16="http://schemas.microsoft.com/office/drawing/2014/main" val="3348028095"/>
                  </a:ext>
                </a:extLst>
              </a:tr>
              <a:tr h="1161704">
                <a:tc>
                  <a:txBody>
                    <a:bodyPr/>
                    <a:lstStyle/>
                    <a:p>
                      <a:r>
                        <a:rPr lang="en-IN" sz="1800" dirty="0"/>
                        <a:t>DELETE</a:t>
                      </a:r>
                    </a:p>
                  </a:txBody>
                  <a:tcPr anchor="ctr">
                    <a:lnL>
                      <a:noFill/>
                    </a:lnL>
                    <a:lnR>
                      <a:noFill/>
                    </a:lnR>
                    <a:lnT>
                      <a:noFill/>
                    </a:lnT>
                    <a:lnB>
                      <a:noFill/>
                    </a:lnB>
                    <a:noFill/>
                  </a:tcPr>
                </a:tc>
                <a:tc>
                  <a:txBody>
                    <a:bodyPr/>
                    <a:lstStyle/>
                    <a:p>
                      <a:r>
                        <a:rPr lang="en-US" sz="1800" dirty="0"/>
                        <a:t>Remove rows from a table</a:t>
                      </a:r>
                    </a:p>
                  </a:txBody>
                  <a:tcPr anchor="ctr">
                    <a:lnL>
                      <a:noFill/>
                    </a:lnL>
                    <a:lnR>
                      <a:noFill/>
                    </a:lnR>
                    <a:lnT>
                      <a:noFill/>
                    </a:lnT>
                    <a:lnB>
                      <a:noFill/>
                    </a:lnB>
                    <a:noFill/>
                  </a:tcPr>
                </a:tc>
                <a:extLst>
                  <a:ext uri="{0D108BD9-81ED-4DB2-BD59-A6C34878D82A}">
                    <a16:rowId xmlns:a16="http://schemas.microsoft.com/office/drawing/2014/main" val="2171032555"/>
                  </a:ext>
                </a:extLst>
              </a:tr>
            </a:tbl>
          </a:graphicData>
        </a:graphic>
      </p:graphicFrame>
      <p:pic>
        <p:nvPicPr>
          <p:cNvPr id="5" name="Audio 4">
            <a:hlinkClick r:id="" action="ppaction://media"/>
            <a:extLst>
              <a:ext uri="{FF2B5EF4-FFF2-40B4-BE49-F238E27FC236}">
                <a16:creationId xmlns:a16="http://schemas.microsoft.com/office/drawing/2014/main" id="{080C257A-43B2-3E9C-086F-F12DBF6C084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51650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1834">
        <p15:prstTrans prst="fracture"/>
      </p:transition>
    </mc:Choice>
    <mc:Fallback xmlns="">
      <p:transition spd="slow" advTm="21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DE8D-5835-93AA-DE79-C52A8B8488D9}"/>
              </a:ext>
            </a:extLst>
          </p:cNvPr>
          <p:cNvSpPr>
            <a:spLocks noGrp="1"/>
          </p:cNvSpPr>
          <p:nvPr>
            <p:ph type="title"/>
          </p:nvPr>
        </p:nvSpPr>
        <p:spPr/>
        <p:txBody>
          <a:bodyPr/>
          <a:lstStyle/>
          <a:p>
            <a:pPr algn="ctr"/>
            <a:r>
              <a:rPr lang="en-IN" b="1" dirty="0"/>
              <a:t>Data Definition Language (DDL)</a:t>
            </a:r>
            <a:br>
              <a:rPr lang="en-IN" b="1" dirty="0"/>
            </a:br>
            <a:endParaRPr lang="en-IN" b="1" dirty="0"/>
          </a:p>
        </p:txBody>
      </p:sp>
      <p:sp>
        <p:nvSpPr>
          <p:cNvPr id="3" name="Content Placeholder 2">
            <a:extLst>
              <a:ext uri="{FF2B5EF4-FFF2-40B4-BE49-F238E27FC236}">
                <a16:creationId xmlns:a16="http://schemas.microsoft.com/office/drawing/2014/main" id="{2A6DA594-95EE-54DB-B668-CDB9AF87683C}"/>
              </a:ext>
            </a:extLst>
          </p:cNvPr>
          <p:cNvSpPr>
            <a:spLocks noGrp="1"/>
          </p:cNvSpPr>
          <p:nvPr>
            <p:ph idx="1"/>
          </p:nvPr>
        </p:nvSpPr>
        <p:spPr/>
        <p:txBody>
          <a:bodyPr/>
          <a:lstStyle/>
          <a:p>
            <a:pPr marL="0" indent="0">
              <a:buNone/>
            </a:pPr>
            <a:r>
              <a:rPr lang="en-US" sz="2800" b="0" i="0" dirty="0">
                <a:solidFill>
                  <a:srgbClr val="EEF0FF"/>
                </a:solidFill>
                <a:effectLst/>
                <a:latin typeface="Google Sans"/>
              </a:rPr>
              <a:t>DDL stands for Data Definition Language, which is a subset of SQL that allows users to create, modify, and delete database objects. DDL statements are similar to computer programming languages and are used to define data structures, especially database schemas. </a:t>
            </a:r>
            <a:endParaRPr lang="en-IN" sz="2800" b="1" dirty="0"/>
          </a:p>
          <a:p>
            <a:endParaRPr lang="en-IN" dirty="0"/>
          </a:p>
        </p:txBody>
      </p:sp>
      <p:pic>
        <p:nvPicPr>
          <p:cNvPr id="4" name="Audio 3">
            <a:hlinkClick r:id="" action="ppaction://media"/>
            <a:extLst>
              <a:ext uri="{FF2B5EF4-FFF2-40B4-BE49-F238E27FC236}">
                <a16:creationId xmlns:a16="http://schemas.microsoft.com/office/drawing/2014/main" id="{A9D50B2E-8E00-A945-B36A-3E3C6E850A8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71415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28632">
        <p15:prstTrans prst="origami"/>
      </p:transition>
    </mc:Choice>
    <mc:Fallback xmlns="">
      <p:transition spd="slow" advTm="286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9AEF-2F47-8352-581B-7C24A7FDEEF2}"/>
              </a:ext>
            </a:extLst>
          </p:cNvPr>
          <p:cNvSpPr>
            <a:spLocks noGrp="1"/>
          </p:cNvSpPr>
          <p:nvPr>
            <p:ph type="title"/>
          </p:nvPr>
        </p:nvSpPr>
        <p:spPr>
          <a:xfrm>
            <a:off x="685801" y="609600"/>
            <a:ext cx="10510519" cy="1456267"/>
          </a:xfrm>
        </p:spPr>
        <p:txBody>
          <a:bodyPr>
            <a:normAutofit/>
          </a:bodyPr>
          <a:lstStyle/>
          <a:p>
            <a:pPr algn="ctr"/>
            <a:r>
              <a:rPr lang="en-IN" b="1" dirty="0"/>
              <a:t>CREATE, ALTER, DROP, TRUNCATE</a:t>
            </a:r>
            <a:br>
              <a:rPr lang="en-IN" b="1" dirty="0"/>
            </a:br>
            <a:endParaRPr lang="en-IN" dirty="0"/>
          </a:p>
        </p:txBody>
      </p:sp>
      <p:sp>
        <p:nvSpPr>
          <p:cNvPr id="3" name="Content Placeholder 2">
            <a:extLst>
              <a:ext uri="{FF2B5EF4-FFF2-40B4-BE49-F238E27FC236}">
                <a16:creationId xmlns:a16="http://schemas.microsoft.com/office/drawing/2014/main" id="{614107F2-7F62-C99F-AEFE-500D5746FB65}"/>
              </a:ext>
            </a:extLst>
          </p:cNvPr>
          <p:cNvSpPr>
            <a:spLocks noGrp="1"/>
          </p:cNvSpPr>
          <p:nvPr>
            <p:ph idx="1"/>
          </p:nvPr>
        </p:nvSpPr>
        <p:spPr>
          <a:xfrm>
            <a:off x="685801" y="2142067"/>
            <a:ext cx="7879079" cy="3649133"/>
          </a:xfrm>
        </p:spPr>
        <p:txBody>
          <a:bodyPr>
            <a:normAutofit fontScale="85000" lnSpcReduction="10000"/>
          </a:bodyPr>
          <a:lstStyle/>
          <a:p>
            <a:r>
              <a:rPr lang="en-US" sz="2400" b="1" dirty="0"/>
              <a:t>CREATE</a:t>
            </a:r>
          </a:p>
          <a:p>
            <a:r>
              <a:rPr lang="en-US" sz="2400" dirty="0"/>
              <a:t>Used to create new database objects, such as tables, views, or indexes.</a:t>
            </a:r>
          </a:p>
          <a:p>
            <a:r>
              <a:rPr lang="en-US" sz="2400" b="1" dirty="0"/>
              <a:t>ALTER</a:t>
            </a:r>
          </a:p>
          <a:p>
            <a:r>
              <a:rPr lang="en-US" sz="2400" dirty="0"/>
              <a:t>Used to modify the structure of existing database objects.</a:t>
            </a:r>
          </a:p>
          <a:p>
            <a:r>
              <a:rPr lang="en-US" sz="2400" b="1" dirty="0"/>
              <a:t>DROP</a:t>
            </a:r>
          </a:p>
          <a:p>
            <a:r>
              <a:rPr lang="en-US" sz="2400" dirty="0"/>
              <a:t>Used to delete entire database objects permanently.</a:t>
            </a:r>
          </a:p>
          <a:p>
            <a:r>
              <a:rPr lang="en-US" sz="2400" b="1" dirty="0"/>
              <a:t>TRUNCATE</a:t>
            </a:r>
          </a:p>
          <a:p>
            <a:r>
              <a:rPr lang="en-US" sz="2400" dirty="0"/>
              <a:t>Used to delete all data from a table, but the table structure remains intact</a:t>
            </a:r>
            <a:r>
              <a:rPr lang="en-US" dirty="0"/>
              <a:t>.</a:t>
            </a:r>
          </a:p>
          <a:p>
            <a:endParaRPr lang="en-IN" dirty="0"/>
          </a:p>
        </p:txBody>
      </p:sp>
      <p:pic>
        <p:nvPicPr>
          <p:cNvPr id="4" name="Audio 3">
            <a:hlinkClick r:id="" action="ppaction://media"/>
            <a:extLst>
              <a:ext uri="{FF2B5EF4-FFF2-40B4-BE49-F238E27FC236}">
                <a16:creationId xmlns:a16="http://schemas.microsoft.com/office/drawing/2014/main" id="{D2309559-13A3-95CA-876A-221136DDC04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320105" y="5242560"/>
            <a:ext cx="2871895" cy="1615440"/>
          </a:xfrm>
          <a:prstGeom prst="rect">
            <a:avLst/>
          </a:prstGeom>
        </p:spPr>
      </p:pic>
    </p:spTree>
    <p:extLst>
      <p:ext uri="{BB962C8B-B14F-4D97-AF65-F5344CB8AC3E}">
        <p14:creationId xmlns:p14="http://schemas.microsoft.com/office/powerpoint/2010/main" val="140722571"/>
      </p:ext>
    </p:extLst>
  </p:cSld>
  <p:clrMapOvr>
    <a:masterClrMapping/>
  </p:clrMapOvr>
  <mc:AlternateContent xmlns:mc="http://schemas.openxmlformats.org/markup-compatibility/2006" xmlns:p14="http://schemas.microsoft.com/office/powerpoint/2010/main">
    <mc:Choice Requires="p14">
      <p:transition spd="slow" p14:dur="1400" advTm="55415">
        <p14:ripple/>
      </p:transition>
    </mc:Choice>
    <mc:Fallback xmlns="">
      <p:transition spd="slow" advTm="554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9414-F178-86A4-573A-B25625E5B45B}"/>
              </a:ext>
            </a:extLst>
          </p:cNvPr>
          <p:cNvSpPr>
            <a:spLocks noGrp="1"/>
          </p:cNvSpPr>
          <p:nvPr>
            <p:ph type="title"/>
          </p:nvPr>
        </p:nvSpPr>
        <p:spPr/>
        <p:txBody>
          <a:bodyPr>
            <a:normAutofit/>
          </a:bodyPr>
          <a:lstStyle/>
          <a:p>
            <a:pPr algn="ctr"/>
            <a:r>
              <a:rPr lang="en-US" b="1" dirty="0"/>
              <a:t>DML vs. DDL: Key Differences</a:t>
            </a:r>
            <a:br>
              <a:rPr lang="en-US" b="1" dirty="0"/>
            </a:br>
            <a:endParaRPr lang="en-IN" dirty="0"/>
          </a:p>
        </p:txBody>
      </p:sp>
      <p:sp>
        <p:nvSpPr>
          <p:cNvPr id="3" name="Content Placeholder 2">
            <a:extLst>
              <a:ext uri="{FF2B5EF4-FFF2-40B4-BE49-F238E27FC236}">
                <a16:creationId xmlns:a16="http://schemas.microsoft.com/office/drawing/2014/main" id="{7713EC6E-EF32-7E96-B399-EAAFB02D52DE}"/>
              </a:ext>
            </a:extLst>
          </p:cNvPr>
          <p:cNvSpPr>
            <a:spLocks noGrp="1"/>
          </p:cNvSpPr>
          <p:nvPr>
            <p:ph idx="1"/>
          </p:nvPr>
        </p:nvSpPr>
        <p:spPr>
          <a:xfrm>
            <a:off x="563881" y="1867747"/>
            <a:ext cx="10131425" cy="4177453"/>
          </a:xfrm>
        </p:spPr>
        <p:txBody>
          <a:bodyPr>
            <a:normAutofit/>
          </a:bodyPr>
          <a:lstStyle/>
          <a:p>
            <a:pPr marL="0" indent="0">
              <a:buNone/>
            </a:pPr>
            <a:endParaRPr lang="en-IN" sz="2200" dirty="0"/>
          </a:p>
          <a:p>
            <a:pPr marL="0" indent="0">
              <a:buNone/>
            </a:pPr>
            <a:endParaRPr lang="en-IN" dirty="0"/>
          </a:p>
        </p:txBody>
      </p:sp>
      <p:graphicFrame>
        <p:nvGraphicFramePr>
          <p:cNvPr id="4" name="Table 3">
            <a:extLst>
              <a:ext uri="{FF2B5EF4-FFF2-40B4-BE49-F238E27FC236}">
                <a16:creationId xmlns:a16="http://schemas.microsoft.com/office/drawing/2014/main" id="{9F3D3DB1-8174-931F-A686-17CA1337CFC8}"/>
              </a:ext>
            </a:extLst>
          </p:cNvPr>
          <p:cNvGraphicFramePr>
            <a:graphicFrameLocks noGrp="1"/>
          </p:cNvGraphicFramePr>
          <p:nvPr>
            <p:extLst>
              <p:ext uri="{D42A27DB-BD31-4B8C-83A1-F6EECF244321}">
                <p14:modId xmlns:p14="http://schemas.microsoft.com/office/powerpoint/2010/main" val="1601737789"/>
              </p:ext>
            </p:extLst>
          </p:nvPr>
        </p:nvGraphicFramePr>
        <p:xfrm>
          <a:off x="477520" y="1950721"/>
          <a:ext cx="10952480" cy="4372899"/>
        </p:xfrm>
        <a:graphic>
          <a:graphicData uri="http://schemas.openxmlformats.org/drawingml/2006/table">
            <a:tbl>
              <a:tblPr firstRow="1" bandRow="1">
                <a:tableStyleId>{5C22544A-7EE6-4342-B048-85BDC9FD1C3A}</a:tableStyleId>
              </a:tblPr>
              <a:tblGrid>
                <a:gridCol w="5937348">
                  <a:extLst>
                    <a:ext uri="{9D8B030D-6E8A-4147-A177-3AD203B41FA5}">
                      <a16:colId xmlns:a16="http://schemas.microsoft.com/office/drawing/2014/main" val="3734801438"/>
                    </a:ext>
                  </a:extLst>
                </a:gridCol>
                <a:gridCol w="5015132">
                  <a:extLst>
                    <a:ext uri="{9D8B030D-6E8A-4147-A177-3AD203B41FA5}">
                      <a16:colId xmlns:a16="http://schemas.microsoft.com/office/drawing/2014/main" val="2798798595"/>
                    </a:ext>
                  </a:extLst>
                </a:gridCol>
              </a:tblGrid>
              <a:tr h="1172499">
                <a:tc>
                  <a:txBody>
                    <a:bodyPr/>
                    <a:lstStyle/>
                    <a:p>
                      <a:pPr algn="ctr"/>
                      <a:r>
                        <a:rPr lang="en-IN" b="1" dirty="0"/>
                        <a:t>DML</a:t>
                      </a:r>
                    </a:p>
                  </a:txBody>
                  <a:tcPr/>
                </a:tc>
                <a:tc>
                  <a:txBody>
                    <a:bodyPr/>
                    <a:lstStyle/>
                    <a:p>
                      <a:r>
                        <a:rPr lang="en-IN" b="1" dirty="0"/>
                        <a:t>DDL</a:t>
                      </a:r>
                    </a:p>
                    <a:p>
                      <a:endParaRPr lang="en-IN" dirty="0"/>
                    </a:p>
                    <a:p>
                      <a:endParaRPr lang="en-IN" dirty="0"/>
                    </a:p>
                  </a:txBody>
                  <a:tcPr/>
                </a:tc>
                <a:extLst>
                  <a:ext uri="{0D108BD9-81ED-4DB2-BD59-A6C34878D82A}">
                    <a16:rowId xmlns:a16="http://schemas.microsoft.com/office/drawing/2014/main" val="972524561"/>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Focuses on data manipulation.</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Focuses on data definition.</a:t>
                      </a:r>
                    </a:p>
                    <a:p>
                      <a:endParaRPr lang="en-IN" dirty="0"/>
                    </a:p>
                  </a:txBody>
                  <a:tcPr/>
                </a:tc>
                <a:extLst>
                  <a:ext uri="{0D108BD9-81ED-4DB2-BD59-A6C34878D82A}">
                    <a16:rowId xmlns:a16="http://schemas.microsoft.com/office/drawing/2014/main" val="2715654097"/>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SELECT</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CREATE</a:t>
                      </a:r>
                    </a:p>
                    <a:p>
                      <a:endParaRPr lang="en-IN" dirty="0"/>
                    </a:p>
                  </a:txBody>
                  <a:tcPr/>
                </a:tc>
                <a:extLst>
                  <a:ext uri="{0D108BD9-81ED-4DB2-BD59-A6C34878D82A}">
                    <a16:rowId xmlns:a16="http://schemas.microsoft.com/office/drawing/2014/main" val="767735946"/>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INSERT</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ALTER</a:t>
                      </a:r>
                    </a:p>
                    <a:p>
                      <a:endParaRPr lang="en-IN" dirty="0"/>
                    </a:p>
                  </a:txBody>
                  <a:tcPr/>
                </a:tc>
                <a:extLst>
                  <a:ext uri="{0D108BD9-81ED-4DB2-BD59-A6C34878D82A}">
                    <a16:rowId xmlns:a16="http://schemas.microsoft.com/office/drawing/2014/main" val="4065408936"/>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UPDATE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DROP</a:t>
                      </a:r>
                    </a:p>
                    <a:p>
                      <a:endParaRPr lang="en-IN" dirty="0"/>
                    </a:p>
                  </a:txBody>
                  <a:tcPr/>
                </a:tc>
                <a:extLst>
                  <a:ext uri="{0D108BD9-81ED-4DB2-BD59-A6C34878D82A}">
                    <a16:rowId xmlns:a16="http://schemas.microsoft.com/office/drawing/2014/main" val="2252987532"/>
                  </a:ext>
                </a:extLst>
              </a:tr>
              <a:tr h="3730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DELETE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TRUNCATE</a:t>
                      </a:r>
                    </a:p>
                    <a:p>
                      <a:endParaRPr lang="en-IN" dirty="0"/>
                    </a:p>
                  </a:txBody>
                  <a:tcPr/>
                </a:tc>
                <a:extLst>
                  <a:ext uri="{0D108BD9-81ED-4DB2-BD59-A6C34878D82A}">
                    <a16:rowId xmlns:a16="http://schemas.microsoft.com/office/drawing/2014/main" val="3991006519"/>
                  </a:ext>
                </a:extLst>
              </a:tr>
            </a:tbl>
          </a:graphicData>
        </a:graphic>
      </p:graphicFrame>
      <p:pic>
        <p:nvPicPr>
          <p:cNvPr id="5" name="Audio 4">
            <a:hlinkClick r:id="" action="ppaction://media"/>
            <a:extLst>
              <a:ext uri="{FF2B5EF4-FFF2-40B4-BE49-F238E27FC236}">
                <a16:creationId xmlns:a16="http://schemas.microsoft.com/office/drawing/2014/main" id="{0341BC0F-D9CB-2BB6-6532-FDC24DC5A0A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137430"/>
      </p:ext>
    </p:extLst>
  </p:cSld>
  <p:clrMapOvr>
    <a:masterClrMapping/>
  </p:clrMapOvr>
  <mc:AlternateContent xmlns:mc="http://schemas.openxmlformats.org/markup-compatibility/2006" xmlns:p14="http://schemas.microsoft.com/office/powerpoint/2010/main">
    <mc:Choice Requires="p14">
      <p:transition spd="slow" p14:dur="1250" advTm="27872">
        <p14:flip dir="r"/>
      </p:transition>
    </mc:Choice>
    <mc:Fallback xmlns="">
      <p:transition spd="slow" advTm="278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A876-7095-BDB1-CF6A-7DB713A575F5}"/>
              </a:ext>
            </a:extLst>
          </p:cNvPr>
          <p:cNvSpPr>
            <a:spLocks noGrp="1"/>
          </p:cNvSpPr>
          <p:nvPr>
            <p:ph type="title"/>
          </p:nvPr>
        </p:nvSpPr>
        <p:spPr/>
        <p:txBody>
          <a:bodyPr/>
          <a:lstStyle/>
          <a:p>
            <a:pPr algn="ctr"/>
            <a:r>
              <a:rPr lang="en-US" b="1" dirty="0"/>
              <a:t>Benefits of Using SQL DML and DDL</a:t>
            </a:r>
            <a:br>
              <a:rPr lang="en-US" b="1" dirty="0"/>
            </a:br>
            <a:endParaRPr lang="en-IN" dirty="0"/>
          </a:p>
        </p:txBody>
      </p:sp>
      <p:sp>
        <p:nvSpPr>
          <p:cNvPr id="3" name="Content Placeholder 2">
            <a:extLst>
              <a:ext uri="{FF2B5EF4-FFF2-40B4-BE49-F238E27FC236}">
                <a16:creationId xmlns:a16="http://schemas.microsoft.com/office/drawing/2014/main" id="{4A533DD7-A5C5-9E54-6996-1D765A697465}"/>
              </a:ext>
            </a:extLst>
          </p:cNvPr>
          <p:cNvSpPr>
            <a:spLocks noGrp="1"/>
          </p:cNvSpPr>
          <p:nvPr>
            <p:ph idx="1"/>
          </p:nvPr>
        </p:nvSpPr>
        <p:spPr/>
        <p:txBody>
          <a:bodyPr>
            <a:normAutofit lnSpcReduction="10000"/>
          </a:bodyPr>
          <a:lstStyle/>
          <a:p>
            <a:r>
              <a:rPr lang="en-US" sz="2800" b="1" dirty="0"/>
              <a:t>Data Integrity</a:t>
            </a:r>
          </a:p>
          <a:p>
            <a:r>
              <a:rPr lang="en-US" sz="2800" dirty="0"/>
              <a:t>Ensure data consistency and accuracy.</a:t>
            </a:r>
          </a:p>
          <a:p>
            <a:r>
              <a:rPr lang="en-US" sz="2800" b="1" dirty="0"/>
              <a:t>Flexibility</a:t>
            </a:r>
          </a:p>
          <a:p>
            <a:r>
              <a:rPr lang="en-US" sz="2800" dirty="0"/>
              <a:t>Adapt your database schema to changing requirements.</a:t>
            </a:r>
          </a:p>
          <a:p>
            <a:r>
              <a:rPr lang="en-US" sz="2800" b="1" dirty="0"/>
              <a:t>Standardized Language</a:t>
            </a:r>
          </a:p>
          <a:p>
            <a:r>
              <a:rPr lang="en-US" sz="2800" dirty="0"/>
              <a:t>Commonly used and understood across various database platforms.</a:t>
            </a:r>
          </a:p>
          <a:p>
            <a:endParaRPr lang="en-IN" dirty="0"/>
          </a:p>
        </p:txBody>
      </p:sp>
      <p:pic>
        <p:nvPicPr>
          <p:cNvPr id="4" name="Audio 3">
            <a:hlinkClick r:id="" action="ppaction://media"/>
            <a:extLst>
              <a:ext uri="{FF2B5EF4-FFF2-40B4-BE49-F238E27FC236}">
                <a16:creationId xmlns:a16="http://schemas.microsoft.com/office/drawing/2014/main" id="{E34E7128-E61A-E1BA-AB25-F720525706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13535388"/>
      </p:ext>
    </p:extLst>
  </p:cSld>
  <p:clrMapOvr>
    <a:masterClrMapping/>
  </p:clrMapOvr>
  <mc:AlternateContent xmlns:mc="http://schemas.openxmlformats.org/markup-compatibility/2006" xmlns:p14="http://schemas.microsoft.com/office/powerpoint/2010/main">
    <mc:Choice Requires="p14">
      <p:transition spd="slow" p14:dur="1600" advTm="26803">
        <p14:prism isContent="1" isInverted="1"/>
      </p:transition>
    </mc:Choice>
    <mc:Fallback xmlns="">
      <p:transition spd="slow" advTm="268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9C22-4F6D-D1C1-AC26-B6A1A13ED2B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57A832B-83DC-7D89-D5E4-230C19F29F30}"/>
              </a:ext>
            </a:extLst>
          </p:cNvPr>
          <p:cNvPicPr>
            <a:picLocks noGrp="1" noChangeAspect="1"/>
          </p:cNvPicPr>
          <p:nvPr>
            <p:ph idx="1"/>
          </p:nvPr>
        </p:nvPicPr>
        <p:blipFill>
          <a:blip r:embed="rId4"/>
          <a:stretch>
            <a:fillRect/>
          </a:stretch>
        </p:blipFill>
        <p:spPr>
          <a:xfrm>
            <a:off x="685801" y="294640"/>
            <a:ext cx="10820398" cy="6217920"/>
          </a:xfrm>
        </p:spPr>
      </p:pic>
      <p:pic>
        <p:nvPicPr>
          <p:cNvPr id="7" name="Audio 6">
            <a:hlinkClick r:id="" action="ppaction://media"/>
            <a:extLst>
              <a:ext uri="{FF2B5EF4-FFF2-40B4-BE49-F238E27FC236}">
                <a16:creationId xmlns:a16="http://schemas.microsoft.com/office/drawing/2014/main" id="{5E052C44-A387-E1BC-C8B4-043F24B45D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07809548"/>
      </p:ext>
    </p:extLst>
  </p:cSld>
  <p:clrMapOvr>
    <a:masterClrMapping/>
  </p:clrMapOvr>
  <p:transition spd="slow" advTm="74963">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88</TotalTime>
  <Words>373</Words>
  <Application>Microsoft Office PowerPoint</Application>
  <PresentationFormat>Widescreen</PresentationFormat>
  <Paragraphs>55</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Google Sans</vt:lpstr>
      <vt:lpstr>Celestial</vt:lpstr>
      <vt:lpstr>SQL: Data Manipulation and Definition Language </vt:lpstr>
      <vt:lpstr> What is SQL? </vt:lpstr>
      <vt:lpstr>Data Manipulation Language (DML) </vt:lpstr>
      <vt:lpstr>SELECT, INSERT, UPDATE, DELETE </vt:lpstr>
      <vt:lpstr>Data Definition Language (DDL) </vt:lpstr>
      <vt:lpstr>CREATE, ALTER, DROP, TRUNCATE </vt:lpstr>
      <vt:lpstr>DML vs. DDL: Key Differences </vt:lpstr>
      <vt:lpstr>Benefits of Using SQL DML and DDL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Badugu Jacintha</dc:creator>
  <cp:lastModifiedBy>Badugu Jacintha</cp:lastModifiedBy>
  <cp:revision>2</cp:revision>
  <dcterms:created xsi:type="dcterms:W3CDTF">2024-10-08T10:32:12Z</dcterms:created>
  <dcterms:modified xsi:type="dcterms:W3CDTF">2024-10-08T12:56:07Z</dcterms:modified>
</cp:coreProperties>
</file>